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3" r:id="rId3"/>
    <p:sldId id="264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38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VALUE</c:v>
                </c:pt>
              </c:strCache>
            </c:strRef>
          </c:tx>
          <c:invertIfNegative val="0"/>
          <c:dPt>
            <c:idx val="5"/>
            <c:invertIfNegative val="0"/>
            <c:bubble3D val="0"/>
            <c:spPr>
              <a:solidFill>
                <a:schemeClr val="accent2"/>
              </a:solidFill>
            </c:spPr>
          </c:dPt>
          <c:cat>
            <c:strRef>
              <c:f>Sheet1!$A$2:$A$30</c:f>
              <c:strCache>
                <c:ptCount val="29"/>
                <c:pt idx="0">
                  <c:v>აზერბაიჯანი</c:v>
                </c:pt>
                <c:pt idx="1">
                  <c:v>თურქმენეთი</c:v>
                </c:pt>
                <c:pt idx="2">
                  <c:v>სომხეთი</c:v>
                </c:pt>
                <c:pt idx="3">
                  <c:v>ტაჯიკეთი</c:v>
                </c:pt>
                <c:pt idx="4">
                  <c:v>ყაზახეთი</c:v>
                </c:pt>
                <c:pt idx="5">
                  <c:v>საქართველო</c:v>
                </c:pt>
                <c:pt idx="6">
                  <c:v>ალბანეთი</c:v>
                </c:pt>
                <c:pt idx="7">
                  <c:v>უზბეკეთი</c:v>
                </c:pt>
                <c:pt idx="8">
                  <c:v>კვიპროსი</c:v>
                </c:pt>
                <c:pt idx="9">
                  <c:v>ყირგიზეთი</c:v>
                </c:pt>
                <c:pt idx="10">
                  <c:v>უკრაინა</c:v>
                </c:pt>
                <c:pt idx="11">
                  <c:v>ლატვია</c:v>
                </c:pt>
                <c:pt idx="12">
                  <c:v>რუსეთი</c:v>
                </c:pt>
                <c:pt idx="13">
                  <c:v>თურქეთი</c:v>
                </c:pt>
                <c:pt idx="14">
                  <c:v>ლიტვა</c:v>
                </c:pt>
                <c:pt idx="15">
                  <c:v>პოლონეთი</c:v>
                </c:pt>
                <c:pt idx="16">
                  <c:v>ისრაელი</c:v>
                </c:pt>
                <c:pt idx="17">
                  <c:v>ესტონეთი</c:v>
                </c:pt>
                <c:pt idx="18">
                  <c:v>ლიქსემბურგი</c:v>
                </c:pt>
                <c:pt idx="19">
                  <c:v>ჩეხეთი</c:v>
                </c:pt>
                <c:pt idx="20">
                  <c:v>იტალია</c:v>
                </c:pt>
                <c:pt idx="21">
                  <c:v>ვროკავშირი</c:v>
                </c:pt>
                <c:pt idx="22">
                  <c:v>დიდი ბრიტ.</c:v>
                </c:pt>
                <c:pt idx="23">
                  <c:v>ბელგია</c:v>
                </c:pt>
                <c:pt idx="24">
                  <c:v>გერმანია</c:v>
                </c:pt>
                <c:pt idx="25">
                  <c:v>საფრანგეთი</c:v>
                </c:pt>
                <c:pt idx="26">
                  <c:v>დანია</c:v>
                </c:pt>
                <c:pt idx="27">
                  <c:v>ნიდერლანდები</c:v>
                </c:pt>
                <c:pt idx="28">
                  <c:v>შვედეთი</c:v>
                </c:pt>
              </c:strCache>
            </c:strRef>
          </c:cat>
          <c:val>
            <c:numRef>
              <c:f>Sheet1!$B$2:$B$30</c:f>
              <c:numCache>
                <c:formatCode>General</c:formatCode>
                <c:ptCount val="29"/>
                <c:pt idx="0">
                  <c:v>1.2</c:v>
                </c:pt>
                <c:pt idx="1">
                  <c:v>1.3</c:v>
                </c:pt>
                <c:pt idx="2">
                  <c:v>1.9</c:v>
                </c:pt>
                <c:pt idx="3">
                  <c:v>2</c:v>
                </c:pt>
                <c:pt idx="4">
                  <c:v>2.4</c:v>
                </c:pt>
                <c:pt idx="5">
                  <c:v>2.9</c:v>
                </c:pt>
                <c:pt idx="6">
                  <c:v>2.9</c:v>
                </c:pt>
                <c:pt idx="7">
                  <c:v>3.1</c:v>
                </c:pt>
                <c:pt idx="8">
                  <c:v>3.3</c:v>
                </c:pt>
                <c:pt idx="9">
                  <c:v>3.6</c:v>
                </c:pt>
                <c:pt idx="10">
                  <c:v>3.6</c:v>
                </c:pt>
                <c:pt idx="11">
                  <c:v>3.7</c:v>
                </c:pt>
                <c:pt idx="12">
                  <c:v>3.7</c:v>
                </c:pt>
                <c:pt idx="13">
                  <c:v>4.2</c:v>
                </c:pt>
                <c:pt idx="14">
                  <c:v>4.4000000000000004</c:v>
                </c:pt>
                <c:pt idx="15">
                  <c:v>4.5</c:v>
                </c:pt>
                <c:pt idx="16">
                  <c:v>4.8</c:v>
                </c:pt>
                <c:pt idx="17">
                  <c:v>5</c:v>
                </c:pt>
                <c:pt idx="18">
                  <c:v>5.8</c:v>
                </c:pt>
                <c:pt idx="19">
                  <c:v>6.3</c:v>
                </c:pt>
                <c:pt idx="20">
                  <c:v>7</c:v>
                </c:pt>
                <c:pt idx="21">
                  <c:v>7.3</c:v>
                </c:pt>
                <c:pt idx="22">
                  <c:v>7.6</c:v>
                </c:pt>
                <c:pt idx="23">
                  <c:v>8.1999999999999993</c:v>
                </c:pt>
                <c:pt idx="24">
                  <c:v>8.6999999999999993</c:v>
                </c:pt>
                <c:pt idx="25">
                  <c:v>9</c:v>
                </c:pt>
                <c:pt idx="26">
                  <c:v>9.1999999999999993</c:v>
                </c:pt>
                <c:pt idx="27">
                  <c:v>9.5</c:v>
                </c:pt>
                <c:pt idx="28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4942336"/>
        <c:axId val="34957184"/>
      </c:barChart>
      <c:catAx>
        <c:axId val="34942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34957184"/>
        <c:crosses val="autoZero"/>
        <c:auto val="1"/>
        <c:lblAlgn val="ctr"/>
        <c:lblOffset val="100"/>
        <c:noMultiLvlLbl val="0"/>
      </c:catAx>
      <c:valAx>
        <c:axId val="34957184"/>
        <c:scaling>
          <c:orientation val="minMax"/>
          <c:max val="10"/>
        </c:scaling>
        <c:delete val="0"/>
        <c:axPos val="l"/>
        <c:numFmt formatCode="General" sourceLinked="1"/>
        <c:majorTickMark val="out"/>
        <c:minorTickMark val="none"/>
        <c:tickLblPos val="nextTo"/>
        <c:crossAx val="349423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Pt>
            <c:idx val="3"/>
            <c:invertIfNegative val="0"/>
            <c:bubble3D val="0"/>
            <c:spPr>
              <a:solidFill>
                <a:schemeClr val="accent2"/>
              </a:solidFill>
            </c:spPr>
          </c:dPt>
          <c:cat>
            <c:strRef>
              <c:f>Sheet1!$A$2:$A$31</c:f>
              <c:strCache>
                <c:ptCount val="30"/>
                <c:pt idx="0">
                  <c:v>აზერბაიჯანი</c:v>
                </c:pt>
                <c:pt idx="1">
                  <c:v>თურქმენეთი</c:v>
                </c:pt>
                <c:pt idx="2">
                  <c:v>სომხეთი</c:v>
                </c:pt>
                <c:pt idx="3">
                  <c:v>საქართველო</c:v>
                </c:pt>
                <c:pt idx="4">
                  <c:v>ალბანეთი</c:v>
                </c:pt>
                <c:pt idx="5">
                  <c:v>რუსეთი</c:v>
                </c:pt>
                <c:pt idx="6">
                  <c:v>ლატვია</c:v>
                </c:pt>
                <c:pt idx="7">
                  <c:v>საბერძნეთი</c:v>
                </c:pt>
                <c:pt idx="8">
                  <c:v>თურქეთი</c:v>
                </c:pt>
                <c:pt idx="9">
                  <c:v>პოლონეთი</c:v>
                </c:pt>
                <c:pt idx="10">
                  <c:v>უზბეკეთი</c:v>
                </c:pt>
                <c:pt idx="11">
                  <c:v>უკრაინა</c:v>
                </c:pt>
                <c:pt idx="12">
                  <c:v>ყაზახეთი</c:v>
                </c:pt>
                <c:pt idx="13">
                  <c:v>ისრაელი</c:v>
                </c:pt>
                <c:pt idx="14">
                  <c:v>ყირგიზეთი</c:v>
                </c:pt>
                <c:pt idx="15">
                  <c:v>ფინეთი</c:v>
                </c:pt>
                <c:pt idx="16">
                  <c:v>ირლანდია</c:v>
                </c:pt>
                <c:pt idx="17">
                  <c:v>ლიტვა</c:v>
                </c:pt>
                <c:pt idx="18">
                  <c:v>ესტობეთი</c:v>
                </c:pt>
                <c:pt idx="19">
                  <c:v>ლუქსემბურგი</c:v>
                </c:pt>
                <c:pt idx="20">
                  <c:v>იტალია</c:v>
                </c:pt>
                <c:pt idx="21">
                  <c:v>წსპანეთი</c:v>
                </c:pt>
                <c:pt idx="22">
                  <c:v>ჩეხეთი</c:v>
                </c:pt>
                <c:pt idx="23">
                  <c:v>ბელგია</c:v>
                </c:pt>
                <c:pt idx="24">
                  <c:v>საფრანგეთი</c:v>
                </c:pt>
                <c:pt idx="25">
                  <c:v>დიდი ბრიტ.</c:v>
                </c:pt>
                <c:pt idx="26">
                  <c:v>დანია</c:v>
                </c:pt>
                <c:pt idx="27">
                  <c:v>შვედეთი</c:v>
                </c:pt>
                <c:pt idx="28">
                  <c:v>გერმანია</c:v>
                </c:pt>
                <c:pt idx="29">
                  <c:v>ნიდერლანდები</c:v>
                </c:pt>
              </c:strCache>
            </c:strRef>
          </c:cat>
          <c:val>
            <c:numRef>
              <c:f>Sheet1!$B$2:$B$31</c:f>
              <c:numCache>
                <c:formatCode>General</c:formatCode>
                <c:ptCount val="30"/>
                <c:pt idx="0">
                  <c:v>3.9</c:v>
                </c:pt>
                <c:pt idx="1">
                  <c:v>6.8</c:v>
                </c:pt>
                <c:pt idx="2">
                  <c:v>7</c:v>
                </c:pt>
                <c:pt idx="3">
                  <c:v>7</c:v>
                </c:pt>
                <c:pt idx="4">
                  <c:v>9.4</c:v>
                </c:pt>
                <c:pt idx="5">
                  <c:v>9.5</c:v>
                </c:pt>
                <c:pt idx="6">
                  <c:v>9.8000000000000007</c:v>
                </c:pt>
                <c:pt idx="7">
                  <c:v>10</c:v>
                </c:pt>
                <c:pt idx="8">
                  <c:v>10.5</c:v>
                </c:pt>
                <c:pt idx="9">
                  <c:v>10.7</c:v>
                </c:pt>
                <c:pt idx="10">
                  <c:v>10.7</c:v>
                </c:pt>
                <c:pt idx="11">
                  <c:v>10.8</c:v>
                </c:pt>
                <c:pt idx="12">
                  <c:v>10.9</c:v>
                </c:pt>
                <c:pt idx="13">
                  <c:v>11.6</c:v>
                </c:pt>
                <c:pt idx="14">
                  <c:v>11.9</c:v>
                </c:pt>
                <c:pt idx="15">
                  <c:v>12.4</c:v>
                </c:pt>
                <c:pt idx="16">
                  <c:v>13.4</c:v>
                </c:pt>
                <c:pt idx="17">
                  <c:v>13.4</c:v>
                </c:pt>
                <c:pt idx="18">
                  <c:v>13.5</c:v>
                </c:pt>
                <c:pt idx="19">
                  <c:v>13.6</c:v>
                </c:pt>
                <c:pt idx="20">
                  <c:v>13.7</c:v>
                </c:pt>
                <c:pt idx="21">
                  <c:v>14.5</c:v>
                </c:pt>
                <c:pt idx="22">
                  <c:v>15</c:v>
                </c:pt>
                <c:pt idx="23">
                  <c:v>15.1</c:v>
                </c:pt>
                <c:pt idx="24">
                  <c:v>15.7</c:v>
                </c:pt>
                <c:pt idx="25">
                  <c:v>16.5</c:v>
                </c:pt>
                <c:pt idx="26">
                  <c:v>16.8</c:v>
                </c:pt>
                <c:pt idx="27">
                  <c:v>19</c:v>
                </c:pt>
                <c:pt idx="28">
                  <c:v>19.600000000000001</c:v>
                </c:pt>
                <c:pt idx="29">
                  <c:v>20.9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3"/>
        <c:axId val="34940800"/>
        <c:axId val="36021376"/>
      </c:barChart>
      <c:catAx>
        <c:axId val="3494080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36021376"/>
        <c:crosses val="autoZero"/>
        <c:auto val="1"/>
        <c:lblAlgn val="ctr"/>
        <c:lblOffset val="100"/>
        <c:noMultiLvlLbl val="0"/>
      </c:catAx>
      <c:valAx>
        <c:axId val="360213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49408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VALUE</c:v>
                </c:pt>
              </c:strCache>
            </c:strRef>
          </c:tx>
          <c:invertIfNegative val="0"/>
          <c:dPt>
            <c:idx val="2"/>
            <c:invertIfNegative val="0"/>
            <c:bubble3D val="0"/>
            <c:spPr>
              <a:solidFill>
                <a:schemeClr val="accent2"/>
              </a:solidFill>
            </c:spPr>
          </c:dPt>
          <c:cat>
            <c:strRef>
              <c:f>Sheet1!$A$2:$A$34</c:f>
              <c:strCache>
                <c:ptCount val="33"/>
                <c:pt idx="0">
                  <c:v>ტაჯიკეთი</c:v>
                </c:pt>
                <c:pt idx="1">
                  <c:v>ყირგიზეთი</c:v>
                </c:pt>
                <c:pt idx="2">
                  <c:v>საქართველო</c:v>
                </c:pt>
                <c:pt idx="3">
                  <c:v>სომხეთი</c:v>
                </c:pt>
                <c:pt idx="4">
                  <c:v>უზბეკეთი</c:v>
                </c:pt>
                <c:pt idx="5">
                  <c:v>თურქმენეთი</c:v>
                </c:pt>
                <c:pt idx="6">
                  <c:v>აზერბაიჯანი</c:v>
                </c:pt>
                <c:pt idx="7">
                  <c:v>მოლდოვა</c:v>
                </c:pt>
                <c:pt idx="8">
                  <c:v>უკრაინა</c:v>
                </c:pt>
                <c:pt idx="9">
                  <c:v>ყაზახეთი</c:v>
                </c:pt>
                <c:pt idx="10">
                  <c:v>ლატვია</c:v>
                </c:pt>
                <c:pt idx="11">
                  <c:v>საბერძნეთი</c:v>
                </c:pt>
                <c:pt idx="12">
                  <c:v>თურქეთი</c:v>
                </c:pt>
                <c:pt idx="13">
                  <c:v>რუსეთი</c:v>
                </c:pt>
                <c:pt idx="14">
                  <c:v>პოლონეთი</c:v>
                </c:pt>
                <c:pt idx="15">
                  <c:v>ლირვა</c:v>
                </c:pt>
                <c:pt idx="16">
                  <c:v>უნგრეთი</c:v>
                </c:pt>
                <c:pt idx="17">
                  <c:v>ესპანეთი</c:v>
                </c:pt>
                <c:pt idx="18">
                  <c:v>ისრაელი</c:v>
                </c:pt>
                <c:pt idx="19">
                  <c:v>ჩეხეთი</c:v>
                </c:pt>
                <c:pt idx="20">
                  <c:v>ესპანეთი</c:v>
                </c:pt>
                <c:pt idx="21">
                  <c:v>მალტა</c:v>
                </c:pt>
                <c:pt idx="22">
                  <c:v>იტალია</c:v>
                </c:pt>
                <c:pt idx="23">
                  <c:v>ირლანდია</c:v>
                </c:pt>
                <c:pt idx="24">
                  <c:v>დიდი ბრიტ</c:v>
                </c:pt>
                <c:pt idx="25">
                  <c:v>ბელგია</c:v>
                </c:pt>
                <c:pt idx="26">
                  <c:v>საფრანგეთი</c:v>
                </c:pt>
                <c:pt idx="27">
                  <c:v>გერმანია</c:v>
                </c:pt>
                <c:pt idx="28">
                  <c:v>დანია</c:v>
                </c:pt>
                <c:pt idx="29">
                  <c:v>შვედეთი</c:v>
                </c:pt>
                <c:pt idx="30">
                  <c:v>ნიდერლანდები</c:v>
                </c:pt>
                <c:pt idx="31">
                  <c:v>ნორვეგია</c:v>
                </c:pt>
                <c:pt idx="32">
                  <c:v>ლუქსემბურგი</c:v>
                </c:pt>
              </c:strCache>
            </c:strRef>
          </c:cat>
          <c:val>
            <c:numRef>
              <c:f>Sheet1!$B$2:$B$34</c:f>
              <c:numCache>
                <c:formatCode>General</c:formatCode>
                <c:ptCount val="33"/>
                <c:pt idx="0">
                  <c:v>53</c:v>
                </c:pt>
                <c:pt idx="1">
                  <c:v>121</c:v>
                </c:pt>
                <c:pt idx="2">
                  <c:v>131</c:v>
                </c:pt>
                <c:pt idx="3">
                  <c:v>156</c:v>
                </c:pt>
                <c:pt idx="4">
                  <c:v>181</c:v>
                </c:pt>
                <c:pt idx="5">
                  <c:v>209</c:v>
                </c:pt>
                <c:pt idx="6">
                  <c:v>214</c:v>
                </c:pt>
                <c:pt idx="7">
                  <c:v>264</c:v>
                </c:pt>
                <c:pt idx="8">
                  <c:v>297</c:v>
                </c:pt>
                <c:pt idx="9">
                  <c:v>581</c:v>
                </c:pt>
                <c:pt idx="10">
                  <c:v>594</c:v>
                </c:pt>
                <c:pt idx="11">
                  <c:v>763</c:v>
                </c:pt>
                <c:pt idx="12">
                  <c:v>803</c:v>
                </c:pt>
                <c:pt idx="13">
                  <c:v>958</c:v>
                </c:pt>
                <c:pt idx="14">
                  <c:v>1115</c:v>
                </c:pt>
                <c:pt idx="15">
                  <c:v>1166</c:v>
                </c:pt>
                <c:pt idx="16">
                  <c:v>1205</c:v>
                </c:pt>
                <c:pt idx="17">
                  <c:v>1315</c:v>
                </c:pt>
                <c:pt idx="18">
                  <c:v>1582</c:v>
                </c:pt>
                <c:pt idx="19">
                  <c:v>1814</c:v>
                </c:pt>
                <c:pt idx="20">
                  <c:v>2102</c:v>
                </c:pt>
                <c:pt idx="21">
                  <c:v>2124</c:v>
                </c:pt>
                <c:pt idx="22">
                  <c:v>2449</c:v>
                </c:pt>
                <c:pt idx="23">
                  <c:v>2511</c:v>
                </c:pt>
                <c:pt idx="24">
                  <c:v>2808</c:v>
                </c:pt>
                <c:pt idx="25">
                  <c:v>3420</c:v>
                </c:pt>
                <c:pt idx="26">
                  <c:v>3526</c:v>
                </c:pt>
                <c:pt idx="27">
                  <c:v>3990</c:v>
                </c:pt>
                <c:pt idx="28">
                  <c:v>4053</c:v>
                </c:pt>
                <c:pt idx="29">
                  <c:v>4385</c:v>
                </c:pt>
                <c:pt idx="30">
                  <c:v>4526</c:v>
                </c:pt>
                <c:pt idx="31">
                  <c:v>5426</c:v>
                </c:pt>
                <c:pt idx="32">
                  <c:v>5717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56960"/>
        <c:axId val="4058496"/>
      </c:barChart>
      <c:catAx>
        <c:axId val="405696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4058496"/>
        <c:crosses val="autoZero"/>
        <c:auto val="1"/>
        <c:lblAlgn val="ctr"/>
        <c:lblOffset val="100"/>
        <c:noMultiLvlLbl val="0"/>
      </c:catAx>
      <c:valAx>
        <c:axId val="4058496"/>
        <c:scaling>
          <c:orientation val="minMax"/>
          <c:max val="6000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40569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9685398873981994E-2"/>
          <c:y val="3.6174587831096498E-2"/>
          <c:w val="0.91390955405515895"/>
          <c:h val="0.7492717825008730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</c:spPr>
          <c:invertIfNegative val="0"/>
          <c:dPt>
            <c:idx val="16"/>
            <c:invertIfNegative val="0"/>
            <c:bubble3D val="0"/>
          </c:dPt>
          <c:dPt>
            <c:idx val="24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</c:spPr>
          </c:dPt>
          <c:dPt>
            <c:idx val="27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</c:spPr>
          </c:dPt>
          <c:dPt>
            <c:idx val="35"/>
            <c:invertIfNegative val="0"/>
            <c:bubble3D val="0"/>
            <c:spPr>
              <a:solidFill>
                <a:schemeClr val="tx2"/>
              </a:solidFill>
            </c:spPr>
          </c:dPt>
          <c:dPt>
            <c:idx val="36"/>
            <c:invertIfNegative val="0"/>
            <c:bubble3D val="0"/>
            <c:spPr>
              <a:solidFill>
                <a:schemeClr val="tx2"/>
              </a:solidFill>
            </c:spPr>
          </c:dPt>
          <c:dPt>
            <c:idx val="37"/>
            <c:invertIfNegative val="0"/>
            <c:bubble3D val="0"/>
            <c:spPr>
              <a:solidFill>
                <a:schemeClr val="tx2"/>
              </a:solidFill>
            </c:spPr>
          </c:dPt>
          <c:dPt>
            <c:idx val="38"/>
            <c:invertIfNegative val="0"/>
            <c:bubble3D val="0"/>
            <c:spPr>
              <a:solidFill>
                <a:schemeClr val="tx2"/>
              </a:solidFill>
            </c:spPr>
          </c:dPt>
          <c:dPt>
            <c:idx val="39"/>
            <c:invertIfNegative val="0"/>
            <c:bubble3D val="0"/>
            <c:spPr>
              <a:solidFill>
                <a:schemeClr val="tx2"/>
              </a:solidFill>
            </c:spPr>
          </c:dPt>
          <c:dPt>
            <c:idx val="40"/>
            <c:invertIfNegative val="0"/>
            <c:bubble3D val="0"/>
            <c:spPr>
              <a:solidFill>
                <a:schemeClr val="tx2"/>
              </a:solidFill>
            </c:spPr>
          </c:dPt>
          <c:dPt>
            <c:idx val="41"/>
            <c:invertIfNegative val="0"/>
            <c:bubble3D val="0"/>
            <c:spPr>
              <a:solidFill>
                <a:schemeClr val="tx2"/>
              </a:solidFill>
            </c:spPr>
          </c:dPt>
          <c:dPt>
            <c:idx val="42"/>
            <c:invertIfNegative val="0"/>
            <c:bubble3D val="0"/>
            <c:spPr>
              <a:solidFill>
                <a:schemeClr val="tx2"/>
              </a:solidFill>
            </c:spPr>
          </c:dPt>
          <c:dPt>
            <c:idx val="43"/>
            <c:invertIfNegative val="0"/>
            <c:bubble3D val="0"/>
            <c:spPr>
              <a:solidFill>
                <a:schemeClr val="tx2"/>
              </a:solidFill>
            </c:spPr>
          </c:dPt>
          <c:dPt>
            <c:idx val="44"/>
            <c:invertIfNegative val="0"/>
            <c:bubble3D val="0"/>
            <c:spPr>
              <a:solidFill>
                <a:schemeClr val="tx2"/>
              </a:solidFill>
            </c:spPr>
          </c:dPt>
          <c:dPt>
            <c:idx val="45"/>
            <c:invertIfNegative val="0"/>
            <c:bubble3D val="0"/>
            <c:spPr>
              <a:solidFill>
                <a:schemeClr val="tx2"/>
              </a:solidFill>
            </c:spPr>
          </c:dPt>
          <c:dPt>
            <c:idx val="46"/>
            <c:invertIfNegative val="0"/>
            <c:bubble3D val="0"/>
            <c:spPr>
              <a:solidFill>
                <a:schemeClr val="tx2"/>
              </a:solidFill>
            </c:spPr>
          </c:dPt>
          <c:dPt>
            <c:idx val="47"/>
            <c:invertIfNegative val="0"/>
            <c:bubble3D val="0"/>
            <c:spPr>
              <a:solidFill>
                <a:schemeClr val="tx2"/>
              </a:solidFill>
            </c:spPr>
          </c:dPt>
          <c:dPt>
            <c:idx val="48"/>
            <c:invertIfNegative val="0"/>
            <c:bubble3D val="0"/>
            <c:spPr>
              <a:solidFill>
                <a:schemeClr val="tx2"/>
              </a:solidFill>
            </c:spPr>
          </c:dPt>
          <c:dPt>
            <c:idx val="49"/>
            <c:invertIfNegative val="0"/>
            <c:bubble3D val="0"/>
            <c:spPr>
              <a:solidFill>
                <a:schemeClr val="tx2"/>
              </a:solidFill>
            </c:spPr>
          </c:dPt>
          <c:dPt>
            <c:idx val="50"/>
            <c:invertIfNegative val="0"/>
            <c:bubble3D val="0"/>
            <c:spPr>
              <a:solidFill>
                <a:schemeClr val="tx2"/>
              </a:solidFill>
            </c:spPr>
          </c:dPt>
          <c:dPt>
            <c:idx val="51"/>
            <c:invertIfNegative val="0"/>
            <c:bubble3D val="0"/>
            <c:spPr>
              <a:solidFill>
                <a:schemeClr val="accent2"/>
              </a:solidFill>
            </c:spPr>
          </c:dPt>
          <c:dPt>
            <c:idx val="52"/>
            <c:invertIfNegative val="0"/>
            <c:bubble3D val="0"/>
            <c:spPr>
              <a:solidFill>
                <a:schemeClr val="tx2"/>
              </a:solidFill>
            </c:spPr>
          </c:dPt>
          <c:dPt>
            <c:idx val="53"/>
            <c:invertIfNegative val="0"/>
            <c:bubble3D val="0"/>
            <c:spPr>
              <a:solidFill>
                <a:schemeClr val="tx2"/>
              </a:solidFill>
            </c:spPr>
          </c:dPt>
          <c:cat>
            <c:strRef>
              <c:f>'Chart EURO'!$D$2:$D$55</c:f>
              <c:strCache>
                <c:ptCount val="54"/>
                <c:pt idx="0">
                  <c:v>Netherlands</c:v>
                </c:pt>
                <c:pt idx="1">
                  <c:v>San Marino</c:v>
                </c:pt>
                <c:pt idx="2">
                  <c:v>France</c:v>
                </c:pt>
                <c:pt idx="3">
                  <c:v>Monaco</c:v>
                </c:pt>
                <c:pt idx="4">
                  <c:v>United Kingdom</c:v>
                </c:pt>
                <c:pt idx="5">
                  <c:v>Luxembourg</c:v>
                </c:pt>
                <c:pt idx="6">
                  <c:v>Croatia</c:v>
                </c:pt>
                <c:pt idx="7">
                  <c:v>Slovenia</c:v>
                </c:pt>
                <c:pt idx="8">
                  <c:v>Germany</c:v>
                </c:pt>
                <c:pt idx="9">
                  <c:v>Denmark</c:v>
                </c:pt>
                <c:pt idx="10">
                  <c:v>Norway</c:v>
                </c:pt>
                <c:pt idx="11">
                  <c:v>Sweden</c:v>
                </c:pt>
                <c:pt idx="12">
                  <c:v>Czech Republic</c:v>
                </c:pt>
                <c:pt idx="13">
                  <c:v>Andorra</c:v>
                </c:pt>
                <c:pt idx="14">
                  <c:v>Austria</c:v>
                </c:pt>
                <c:pt idx="15">
                  <c:v>Iceland</c:v>
                </c:pt>
                <c:pt idx="16">
                  <c:v>Ireland</c:v>
                </c:pt>
                <c:pt idx="17">
                  <c:v>Belgium</c:v>
                </c:pt>
                <c:pt idx="18">
                  <c:v>Finland</c:v>
                </c:pt>
                <c:pt idx="19">
                  <c:v>Estonia</c:v>
                </c:pt>
                <c:pt idx="20">
                  <c:v>Italy</c:v>
                </c:pt>
                <c:pt idx="21">
                  <c:v>Slovakia</c:v>
                </c:pt>
                <c:pt idx="22">
                  <c:v>Poland</c:v>
                </c:pt>
                <c:pt idx="23">
                  <c:v>Spain</c:v>
                </c:pt>
                <c:pt idx="24">
                  <c:v>Hungary</c:v>
                </c:pt>
                <c:pt idx="25">
                  <c:v>Switzerland</c:v>
                </c:pt>
                <c:pt idx="26">
                  <c:v>Portugal</c:v>
                </c:pt>
                <c:pt idx="27">
                  <c:v>Israel</c:v>
                </c:pt>
                <c:pt idx="28">
                  <c:v>Malta</c:v>
                </c:pt>
                <c:pt idx="29">
                  <c:v>Lithuania</c:v>
                </c:pt>
                <c:pt idx="30">
                  <c:v>Greece</c:v>
                </c:pt>
                <c:pt idx="31">
                  <c:v>Latvia</c:v>
                </c:pt>
                <c:pt idx="32">
                  <c:v>Russian Federation</c:v>
                </c:pt>
                <c:pt idx="33">
                  <c:v>Cyprus</c:v>
                </c:pt>
                <c:pt idx="35">
                  <c:v>Turkey</c:v>
                </c:pt>
                <c:pt idx="36">
                  <c:v>Romania</c:v>
                </c:pt>
                <c:pt idx="37">
                  <c:v>Bosina &amp; Herzegovina</c:v>
                </c:pt>
                <c:pt idx="38">
                  <c:v>Belarus</c:v>
                </c:pt>
                <c:pt idx="39">
                  <c:v>Turkmenistan</c:v>
                </c:pt>
                <c:pt idx="40">
                  <c:v>Serbia</c:v>
                </c:pt>
                <c:pt idx="41">
                  <c:v>TFYRM</c:v>
                </c:pt>
                <c:pt idx="42">
                  <c:v>Republic of Moldova</c:v>
                </c:pt>
                <c:pt idx="43">
                  <c:v>Kyrgyzstan</c:v>
                </c:pt>
                <c:pt idx="44">
                  <c:v>Montenegro</c:v>
                </c:pt>
                <c:pt idx="45">
                  <c:v>Uzbekistan</c:v>
                </c:pt>
                <c:pt idx="46">
                  <c:v>Bulgaria</c:v>
                </c:pt>
                <c:pt idx="47">
                  <c:v>Kazakhstan</c:v>
                </c:pt>
                <c:pt idx="48">
                  <c:v>Ukraine</c:v>
                </c:pt>
                <c:pt idx="49">
                  <c:v>Albania</c:v>
                </c:pt>
                <c:pt idx="50">
                  <c:v>Armenia</c:v>
                </c:pt>
                <c:pt idx="51">
                  <c:v>Georgia</c:v>
                </c:pt>
                <c:pt idx="52">
                  <c:v>Tajikistan</c:v>
                </c:pt>
                <c:pt idx="53">
                  <c:v>Azerbaijan</c:v>
                </c:pt>
              </c:strCache>
            </c:strRef>
          </c:cat>
          <c:val>
            <c:numRef>
              <c:f>'Chart EURO'!$E$2:$E$55</c:f>
              <c:numCache>
                <c:formatCode>#,##0.0</c:formatCode>
                <c:ptCount val="54"/>
                <c:pt idx="0">
                  <c:v>5.2213441000000014</c:v>
                </c:pt>
                <c:pt idx="1">
                  <c:v>5.8222623299999956</c:v>
                </c:pt>
                <c:pt idx="2">
                  <c:v>6.3374078399999814</c:v>
                </c:pt>
                <c:pt idx="3">
                  <c:v>7</c:v>
                </c:pt>
                <c:pt idx="4">
                  <c:v>9.7331103099999972</c:v>
                </c:pt>
                <c:pt idx="5">
                  <c:v>10.602528530000001</c:v>
                </c:pt>
                <c:pt idx="6">
                  <c:v>11.206118350000001</c:v>
                </c:pt>
                <c:pt idx="7">
                  <c:v>12.06581854</c:v>
                </c:pt>
                <c:pt idx="8">
                  <c:v>13.19748255</c:v>
                </c:pt>
                <c:pt idx="9">
                  <c:v>13.359693480000001</c:v>
                </c:pt>
                <c:pt idx="10">
                  <c:v>13.608637509999999</c:v>
                </c:pt>
                <c:pt idx="11">
                  <c:v>14.064256670000001</c:v>
                </c:pt>
                <c:pt idx="12">
                  <c:v>14.32592339</c:v>
                </c:pt>
                <c:pt idx="13">
                  <c:v>15.94330347</c:v>
                </c:pt>
                <c:pt idx="14">
                  <c:v>16.14891707</c:v>
                </c:pt>
                <c:pt idx="15">
                  <c:v>17.475119410000001</c:v>
                </c:pt>
                <c:pt idx="16">
                  <c:v>17.664266770000001</c:v>
                </c:pt>
                <c:pt idx="17">
                  <c:v>17.80520538</c:v>
                </c:pt>
                <c:pt idx="18">
                  <c:v>18.23218997</c:v>
                </c:pt>
                <c:pt idx="19">
                  <c:v>20.719832289999999</c:v>
                </c:pt>
                <c:pt idx="20">
                  <c:v>21.18616196</c:v>
                </c:pt>
                <c:pt idx="21">
                  <c:v>22.536090959999999</c:v>
                </c:pt>
                <c:pt idx="22">
                  <c:v>23.45940208</c:v>
                </c:pt>
                <c:pt idx="23">
                  <c:v>23.994998580000001</c:v>
                </c:pt>
                <c:pt idx="24">
                  <c:v>26.590215109999988</c:v>
                </c:pt>
                <c:pt idx="25">
                  <c:v>26.8</c:v>
                </c:pt>
                <c:pt idx="26">
                  <c:v>26.84162392</c:v>
                </c:pt>
                <c:pt idx="27">
                  <c:v>26.98297487</c:v>
                </c:pt>
                <c:pt idx="28">
                  <c:v>28.858063860000001</c:v>
                </c:pt>
                <c:pt idx="29">
                  <c:v>31.265193899999879</c:v>
                </c:pt>
                <c:pt idx="30">
                  <c:v>34.864159630000003</c:v>
                </c:pt>
                <c:pt idx="31">
                  <c:v>35.134035060000002</c:v>
                </c:pt>
                <c:pt idx="32">
                  <c:v>45.845438029999997</c:v>
                </c:pt>
                <c:pt idx="33">
                  <c:v>48.713785010000009</c:v>
                </c:pt>
                <c:pt idx="35">
                  <c:v>17.750923480000001</c:v>
                </c:pt>
                <c:pt idx="36">
                  <c:v>18.87093587</c:v>
                </c:pt>
                <c:pt idx="37">
                  <c:v>27.929316039999879</c:v>
                </c:pt>
                <c:pt idx="38">
                  <c:v>32.031524290000007</c:v>
                </c:pt>
                <c:pt idx="39">
                  <c:v>34.771232830000002</c:v>
                </c:pt>
                <c:pt idx="40">
                  <c:v>36.58918371</c:v>
                </c:pt>
                <c:pt idx="41">
                  <c:v>36.669674950000001</c:v>
                </c:pt>
                <c:pt idx="42">
                  <c:v>38.38943562</c:v>
                </c:pt>
                <c:pt idx="43">
                  <c:v>39.402305239999997</c:v>
                </c:pt>
                <c:pt idx="44">
                  <c:v>42.844907089999992</c:v>
                </c:pt>
                <c:pt idx="45">
                  <c:v>43.932354570000008</c:v>
                </c:pt>
                <c:pt idx="46">
                  <c:v>44.192397560000003</c:v>
                </c:pt>
                <c:pt idx="47">
                  <c:v>45.135773310000012</c:v>
                </c:pt>
                <c:pt idx="48">
                  <c:v>46.215469089999999</c:v>
                </c:pt>
                <c:pt idx="49">
                  <c:v>49.931651010000003</c:v>
                </c:pt>
                <c:pt idx="50">
                  <c:v>53.513338619999999</c:v>
                </c:pt>
                <c:pt idx="51">
                  <c:v>58.579300649999979</c:v>
                </c:pt>
                <c:pt idx="52">
                  <c:v>61.694583360000003</c:v>
                </c:pt>
                <c:pt idx="53">
                  <c:v>72.082138549999769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00558720"/>
        <c:axId val="100560256"/>
      </c:barChart>
      <c:catAx>
        <c:axId val="10055872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700"/>
            </a:pPr>
            <a:endParaRPr lang="en-US"/>
          </a:p>
        </c:txPr>
        <c:crossAx val="100560256"/>
        <c:crosses val="autoZero"/>
        <c:auto val="1"/>
        <c:lblAlgn val="ctr"/>
        <c:lblOffset val="100"/>
        <c:noMultiLvlLbl val="0"/>
      </c:catAx>
      <c:valAx>
        <c:axId val="100560256"/>
        <c:scaling>
          <c:orientation val="minMax"/>
          <c:max val="75"/>
        </c:scaling>
        <c:delete val="0"/>
        <c:axPos val="l"/>
        <c:majorGridlines>
          <c:spPr>
            <a:ln>
              <a:prstDash val="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Out-of-pocket</a:t>
                </a:r>
                <a:r>
                  <a:rPr lang="en-US" baseline="0" dirty="0" smtClean="0"/>
                  <a:t> payment</a:t>
                </a:r>
                <a:r>
                  <a:rPr lang="en-US" dirty="0" smtClean="0"/>
                  <a:t> </a:t>
                </a:r>
                <a:r>
                  <a:rPr lang="en-US" dirty="0"/>
                  <a:t>as % of total </a:t>
                </a:r>
                <a:r>
                  <a:rPr lang="en-US" dirty="0" smtClean="0"/>
                  <a:t>health spending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1.49136791553268E-3"/>
              <c:y val="1.57487634738687E-2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>
            <a:noFill/>
          </a:ln>
        </c:spPr>
        <c:crossAx val="100558720"/>
        <c:crosses val="autoZero"/>
        <c:crossBetween val="between"/>
        <c:majorUnit val="5"/>
      </c:valAx>
    </c:plotArea>
    <c:plotVisOnly val="1"/>
    <c:dispBlanksAs val="gap"/>
    <c:showDLblsOverMax val="0"/>
  </c:chart>
  <c:spPr>
    <a:solidFill>
      <a:schemeClr val="bg1"/>
    </a:solidFill>
    <a:ln>
      <a:noFill/>
    </a:ln>
  </c:spPr>
  <c:txPr>
    <a:bodyPr/>
    <a:lstStyle/>
    <a:p>
      <a:pPr>
        <a:defRPr b="0">
          <a:solidFill>
            <a:srgbClr val="00206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0.04551</cdr:x>
      <cdr:y>0.30538</cdr:y>
    </cdr:from>
    <cdr:to>
      <cdr:x>0.4915</cdr:x>
      <cdr:y>0.48735</cdr:y>
    </cdr:to>
    <cdr:grpSp>
      <cdr:nvGrpSpPr>
        <cdr:cNvPr id="2" name="Group 1"/>
        <cdr:cNvGrpSpPr/>
      </cdr:nvGrpSpPr>
      <cdr:grpSpPr>
        <a:xfrm xmlns:a="http://schemas.openxmlformats.org/drawingml/2006/main">
          <a:off x="387548" y="1587105"/>
          <a:ext cx="3797905" cy="945725"/>
          <a:chOff x="-508417" y="-1022904"/>
          <a:chExt cx="1407228" cy="181973"/>
        </a:xfrm>
      </cdr:grpSpPr>
      <cdr:sp macro="" textlink="">
        <cdr:nvSpPr>
          <cdr:cNvPr id="3" name="Rectangle 2"/>
          <cdr:cNvSpPr/>
        </cdr:nvSpPr>
        <cdr:spPr>
          <a:xfrm xmlns:a="http://schemas.openxmlformats.org/drawingml/2006/main">
            <a:off x="-508417" y="-1022904"/>
            <a:ext cx="1407228" cy="181973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00000"/>
          </a:solidFill>
          <a:ln xmlns:a="http://schemas.openxmlformats.org/drawingml/2006/main">
            <a:noFill/>
          </a:ln>
        </cdr:spPr>
        <cdr:style>
          <a:lnRef xmlns:a="http://schemas.openxmlformats.org/drawingml/2006/main" idx="2">
            <a:scrgbClr r="0" g="0" b="0"/>
          </a:lnRef>
          <a:fillRef xmlns:a="http://schemas.openxmlformats.org/drawingml/2006/main" idx="1">
            <a:scrgbClr r="0" g="0" b="0"/>
          </a:fillRef>
          <a:effectRef xmlns:a="http://schemas.openxmlformats.org/drawingml/2006/main" idx="0">
            <a:schemeClr val="accent2">
              <a:hueOff val="0"/>
              <a:satOff val="0"/>
              <a:lumOff val="0"/>
              <a:alphaOff val="0"/>
            </a:schemeClr>
          </a:effectRef>
          <a:fontRef xmlns:a="http://schemas.openxmlformats.org/drawingml/2006/main" idx="minor">
            <a:schemeClr val="lt1"/>
          </a:fontRef>
        </cdr:style>
        <cdr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 sz="1000"/>
          </a:p>
        </cdr:txBody>
      </cdr:sp>
      <cdr:sp macro="" textlink="">
        <cdr:nvSpPr>
          <cdr:cNvPr id="4" name="Rounded Rectangle 4"/>
          <cdr:cNvSpPr/>
        </cdr:nvSpPr>
        <cdr:spPr>
          <a:xfrm xmlns:a="http://schemas.openxmlformats.org/drawingml/2006/main">
            <a:off x="-495887" y="-1014021"/>
            <a:ext cx="1382167" cy="164207"/>
          </a:xfrm>
          <a:prstGeom xmlns:a="http://schemas.openxmlformats.org/drawingml/2006/main" prst="rect">
            <a:avLst/>
          </a:prstGeom>
        </cdr:spPr>
        <cdr:style>
          <a:lnRef xmlns:a="http://schemas.openxmlformats.org/drawingml/2006/main" idx="0">
            <a:scrgbClr r="0" g="0" b="0"/>
          </a:lnRef>
          <a:fillRef xmlns:a="http://schemas.openxmlformats.org/drawingml/2006/main" idx="0">
            <a:scrgbClr r="0" g="0" b="0"/>
          </a:fillRef>
          <a:effectRef xmlns:a="http://schemas.openxmlformats.org/drawingml/2006/main" idx="0">
            <a:scrgbClr r="0" g="0" b="0"/>
          </a:effectRef>
          <a:fontRef xmlns:a="http://schemas.openxmlformats.org/drawingml/2006/main" idx="minor">
            <a:schemeClr val="lt1"/>
          </a:fontRef>
        </cdr:style>
        <cdr:txBody>
          <a:bodyPr xmlns:a="http://schemas.openxmlformats.org/drawingml/2006/main" spcFirstLastPara="0" vert="horz" wrap="square" lIns="106680" tIns="106680" rIns="106680" bIns="106680" numCol="1" spcCol="1270" anchor="ctr" anchorCtr="0">
            <a:noAutofit/>
          </a:bodyPr>
          <a:lstStyle xmlns:a="http://schemas.openxmlformats.org/drawingml/2006/main"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algn="ctr" defTabSz="1244600" fontAlgn="auto">
              <a:lnSpc>
                <a:spcPct val="90000"/>
              </a:lnSpc>
              <a:spcAft>
                <a:spcPct val="35000"/>
              </a:spcAft>
            </a:pPr>
            <a:r>
              <a:rPr lang="ka-GE" sz="18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საშიში ზონა</a:t>
            </a:r>
            <a:r>
              <a:rPr lang="hu-HU" sz="18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GB" sz="18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en-GB" sz="1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r>
              <a:rPr lang="en-GB" sz="18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en-US" sz="18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cdr:txBody>
      </cdr:sp>
    </cdr:grp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49E69-8E16-4921-99C6-8B6425FBE2D4}" type="datetimeFigureOut">
              <a:rPr lang="en-US" smtClean="0"/>
              <a:t>06-Nov-17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BB26A-A0F3-42BD-9F0D-9EA4149F7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375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49E69-8E16-4921-99C6-8B6425FBE2D4}" type="datetimeFigureOut">
              <a:rPr lang="en-US" smtClean="0"/>
              <a:t>06-Nov-17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BB26A-A0F3-42BD-9F0D-9EA4149F7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238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49E69-8E16-4921-99C6-8B6425FBE2D4}" type="datetimeFigureOut">
              <a:rPr lang="en-US" smtClean="0"/>
              <a:t>06-Nov-17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BB26A-A0F3-42BD-9F0D-9EA4149F7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526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49E69-8E16-4921-99C6-8B6425FBE2D4}" type="datetimeFigureOut">
              <a:rPr lang="en-US" smtClean="0"/>
              <a:t>06-Nov-17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BB26A-A0F3-42BD-9F0D-9EA4149F7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47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49E69-8E16-4921-99C6-8B6425FBE2D4}" type="datetimeFigureOut">
              <a:rPr lang="en-US" smtClean="0"/>
              <a:t>06-Nov-17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BB26A-A0F3-42BD-9F0D-9EA4149F7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42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49E69-8E16-4921-99C6-8B6425FBE2D4}" type="datetimeFigureOut">
              <a:rPr lang="en-US" smtClean="0"/>
              <a:t>06-Nov-17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BB26A-A0F3-42BD-9F0D-9EA4149F7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63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49E69-8E16-4921-99C6-8B6425FBE2D4}" type="datetimeFigureOut">
              <a:rPr lang="en-US" smtClean="0"/>
              <a:t>06-Nov-17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BB26A-A0F3-42BD-9F0D-9EA4149F7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802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49E69-8E16-4921-99C6-8B6425FBE2D4}" type="datetimeFigureOut">
              <a:rPr lang="en-US" smtClean="0"/>
              <a:t>06-Nov-17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BB26A-A0F3-42BD-9F0D-9EA4149F7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169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49E69-8E16-4921-99C6-8B6425FBE2D4}" type="datetimeFigureOut">
              <a:rPr lang="en-US" smtClean="0"/>
              <a:t>06-Nov-17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BB26A-A0F3-42BD-9F0D-9EA4149F7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741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49E69-8E16-4921-99C6-8B6425FBE2D4}" type="datetimeFigureOut">
              <a:rPr lang="en-US" smtClean="0"/>
              <a:t>06-Nov-17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BB26A-A0F3-42BD-9F0D-9EA4149F7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208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49E69-8E16-4921-99C6-8B6425FBE2D4}" type="datetimeFigureOut">
              <a:rPr lang="en-US" smtClean="0"/>
              <a:t>06-Nov-17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BB26A-A0F3-42BD-9F0D-9EA4149F7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917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49E69-8E16-4921-99C6-8B6425FBE2D4}" type="datetimeFigureOut">
              <a:rPr lang="en-US" smtClean="0"/>
              <a:t>06-Nov-17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BB26A-A0F3-42BD-9F0D-9EA4149F7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186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3200" dirty="0" smtClean="0"/>
              <a:t>ჯანდაცვაზე სახელმწიფო დანახარჯების წილი მშპ-დან (%)</a:t>
            </a:r>
            <a:endParaRPr lang="en-US" sz="32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180443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436182" y="6279257"/>
            <a:ext cx="23397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GB" sz="800" dirty="0">
                <a:solidFill>
                  <a:prstClr val="black"/>
                </a:solidFill>
                <a:latin typeface="Arial"/>
              </a:rPr>
              <a:t>Source: WHO data for </a:t>
            </a:r>
            <a:r>
              <a:rPr lang="en-GB" sz="800" dirty="0" smtClean="0">
                <a:solidFill>
                  <a:prstClr val="black"/>
                </a:solidFill>
                <a:latin typeface="Arial"/>
              </a:rPr>
              <a:t>2015</a:t>
            </a:r>
            <a:endParaRPr lang="en-GB" sz="800" dirty="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52500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2800" dirty="0" smtClean="0"/>
              <a:t>ჯანდაცვაზე დანახარჯების წილი სახელმწიფო ბიუჯეტიდან (%)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343422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436182" y="6279257"/>
            <a:ext cx="23397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GB" sz="800" dirty="0">
                <a:solidFill>
                  <a:prstClr val="black"/>
                </a:solidFill>
                <a:latin typeface="Arial"/>
              </a:rPr>
              <a:t>Source: WHO data for </a:t>
            </a:r>
            <a:r>
              <a:rPr lang="en-GB" sz="800" dirty="0" smtClean="0">
                <a:solidFill>
                  <a:prstClr val="black"/>
                </a:solidFill>
                <a:latin typeface="Arial"/>
              </a:rPr>
              <a:t>2015</a:t>
            </a:r>
            <a:endParaRPr lang="en-GB" sz="800" dirty="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59219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3200" dirty="0" smtClean="0"/>
              <a:t>ჯანდაცვაზე სახელმწიფო დანახარჯები ერთ სულზე, საერთ. $ </a:t>
            </a:r>
            <a:r>
              <a:rPr lang="en-US" sz="3200" dirty="0" err="1" smtClean="0"/>
              <a:t>ppp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452619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436182" y="6279257"/>
            <a:ext cx="23397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GB" sz="800" dirty="0">
                <a:solidFill>
                  <a:prstClr val="black"/>
                </a:solidFill>
                <a:latin typeface="Arial"/>
              </a:rPr>
              <a:t>Source: WHO data for </a:t>
            </a:r>
            <a:r>
              <a:rPr lang="en-GB" sz="800" dirty="0" smtClean="0">
                <a:solidFill>
                  <a:prstClr val="black"/>
                </a:solidFill>
                <a:latin typeface="Arial"/>
              </a:rPr>
              <a:t>2015</a:t>
            </a:r>
            <a:endParaRPr lang="en-GB" sz="800" dirty="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67570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2800" dirty="0" smtClean="0"/>
              <a:t>ჯანდაცვაზე ჯიბიდან გადახდების % ჯანდაცვაზე მთლიან დანახარჯებში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287882" y="1451052"/>
            <a:ext cx="8515672" cy="5197148"/>
            <a:chOff x="327536" y="1144892"/>
            <a:chExt cx="8515672" cy="3861827"/>
          </a:xfrm>
        </p:grpSpPr>
        <p:graphicFrame>
          <p:nvGraphicFramePr>
            <p:cNvPr id="5" name="Chart 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222052377"/>
                </p:ext>
              </p:extLst>
            </p:nvPr>
          </p:nvGraphicFramePr>
          <p:xfrm>
            <a:off x="327536" y="1144892"/>
            <a:ext cx="8515672" cy="386182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pSp>
          <p:nvGrpSpPr>
            <p:cNvPr id="6" name="Group 5"/>
            <p:cNvGrpSpPr/>
            <p:nvPr/>
          </p:nvGrpSpPr>
          <p:grpSpPr>
            <a:xfrm>
              <a:off x="899591" y="3144285"/>
              <a:ext cx="2160241" cy="360861"/>
              <a:chOff x="-1" y="84359"/>
              <a:chExt cx="2521999" cy="443343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-1" y="84359"/>
                <a:ext cx="2521999" cy="443343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5" name="Rounded Rectangle 4"/>
              <p:cNvSpPr/>
              <p:nvPr/>
            </p:nvSpPr>
            <p:spPr>
              <a:xfrm>
                <a:off x="21643" y="101269"/>
                <a:ext cx="2387240" cy="400059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06680" tIns="106680" rIns="106680" bIns="106680" numCol="1" spcCol="1270" anchor="ctr" anchorCtr="0">
                <a:noAutofit/>
              </a:bodyPr>
              <a:lstStyle/>
              <a:p>
                <a:pPr algn="ctr" defTabSz="1244600" fontAlgn="auto">
                  <a:lnSpc>
                    <a:spcPct val="90000"/>
                  </a:lnSpc>
                  <a:spcAft>
                    <a:spcPct val="35000"/>
                  </a:spcAft>
                </a:pPr>
                <a:r>
                  <a:rPr lang="ka-GE" sz="1600" b="1" dirty="0" smtClean="0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გაფრთხილება!</a:t>
                </a:r>
                <a:endParaRPr lang="en-US" sz="1600" b="1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904595" y="3791788"/>
              <a:ext cx="4413603" cy="307498"/>
              <a:chOff x="-446700" y="-121890"/>
              <a:chExt cx="3451083" cy="547937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-207075" y="-118420"/>
                <a:ext cx="2996824" cy="544467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3" name="Rounded Rectangle 4"/>
              <p:cNvSpPr/>
              <p:nvPr/>
            </p:nvSpPr>
            <p:spPr>
              <a:xfrm>
                <a:off x="-446700" y="-121890"/>
                <a:ext cx="3451083" cy="544462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06680" tIns="106680" rIns="106680" bIns="106680" numCol="1" spcCol="1270" anchor="ctr" anchorCtr="0">
                <a:noAutofit/>
              </a:bodyPr>
              <a:lstStyle/>
              <a:p>
                <a:pPr algn="ctr" defTabSz="1244600" fontAlgn="auto">
                  <a:lnSpc>
                    <a:spcPct val="90000"/>
                  </a:lnSpc>
                  <a:spcAft>
                    <a:spcPct val="35000"/>
                  </a:spcAft>
                </a:pPr>
                <a:r>
                  <a:rPr lang="ka-GE" sz="1400" dirty="0" smtClean="0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უსაფრთხო</a:t>
                </a:r>
                <a:r>
                  <a:rPr lang="en-GB" sz="1400" b="1" dirty="0" smtClean="0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&lt; 15%</a:t>
                </a:r>
                <a:r>
                  <a:rPr lang="hu-HU" sz="1400" b="1" dirty="0" smtClean="0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ka-GE" sz="1400" dirty="0" smtClean="0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ღარიბ მოსახლეობაზე მიმართულ პოლიტიკასთან ერთად</a:t>
                </a:r>
                <a:endParaRPr lang="en-US" sz="1400" b="1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8" name="Straight Connector 7"/>
            <p:cNvCxnSpPr/>
            <p:nvPr/>
          </p:nvCxnSpPr>
          <p:spPr>
            <a:xfrm>
              <a:off x="899591" y="3023975"/>
              <a:ext cx="7776865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899592" y="3588782"/>
              <a:ext cx="7776865" cy="0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6475836" y="4732570"/>
              <a:ext cx="2339752" cy="1600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800" dirty="0">
                  <a:solidFill>
                    <a:prstClr val="black"/>
                  </a:solidFill>
                  <a:latin typeface="Arial"/>
                </a:rPr>
                <a:t>Source: WHO data for </a:t>
              </a:r>
              <a:r>
                <a:rPr lang="en-GB" sz="800" dirty="0" smtClean="0">
                  <a:solidFill>
                    <a:prstClr val="black"/>
                  </a:solidFill>
                  <a:latin typeface="Arial"/>
                </a:rPr>
                <a:t>2015</a:t>
              </a:r>
              <a:endParaRPr lang="en-GB" sz="800" dirty="0">
                <a:solidFill>
                  <a:prstClr val="black"/>
                </a:solidFill>
                <a:latin typeface="Arial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211052" y="1338322"/>
              <a:ext cx="6696744" cy="251568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b="1" dirty="0" smtClean="0">
                  <a:solidFill>
                    <a:srgbClr val="4F81B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მ</a:t>
              </a:r>
              <a:r>
                <a:rPr lang="ka-GE" sz="1600" b="1" dirty="0" smtClean="0">
                  <a:solidFill>
                    <a:srgbClr val="4F81B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აღალი და საშუალო შემოსავლების ქვეყნები ევროპაში</a:t>
              </a:r>
              <a:endParaRPr lang="en-US" sz="3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2825288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86</Words>
  <Application>Microsoft Office PowerPoint</Application>
  <PresentationFormat>On-screen Show (4:3)</PresentationFormat>
  <Paragraphs>13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ჯანდაცვაზე სახელმწიფო დანახარჯების წილი მშპ-დან (%)</vt:lpstr>
      <vt:lpstr>ჯანდაცვაზე დანახარჯების წილი სახელმწიფო ბიუჯეტიდან (%)</vt:lpstr>
      <vt:lpstr>ჯანდაცვაზე სახელმწიფო დანახარჯები ერთ სულზე, საერთ. $ ppp</vt:lpstr>
      <vt:lpstr>ჯანდაცვაზე ჯიბიდან გადახდების % ჯანდაცვაზე მთლიან დანახარჯებში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ჯანდაცვაზე სახელმწიფო დანახარჯების წილი მშპ-დან</dc:title>
  <dc:creator>Ketevan Goginashvili</dc:creator>
  <cp:lastModifiedBy>Ketevan Goginashvili</cp:lastModifiedBy>
  <cp:revision>4</cp:revision>
  <dcterms:created xsi:type="dcterms:W3CDTF">2017-11-06T07:02:35Z</dcterms:created>
  <dcterms:modified xsi:type="dcterms:W3CDTF">2017-11-06T07:38:12Z</dcterms:modified>
</cp:coreProperties>
</file>